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3" r:id="rId2"/>
    <p:sldId id="314" r:id="rId3"/>
    <p:sldId id="315" r:id="rId4"/>
    <p:sldId id="256" r:id="rId5"/>
    <p:sldId id="316" r:id="rId6"/>
    <p:sldId id="317" r:id="rId7"/>
    <p:sldId id="318" r:id="rId8"/>
    <p:sldId id="319" r:id="rId9"/>
    <p:sldId id="257" r:id="rId10"/>
    <p:sldId id="258" r:id="rId11"/>
    <p:sldId id="320" r:id="rId12"/>
    <p:sldId id="260" r:id="rId13"/>
    <p:sldId id="259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321" r:id="rId30"/>
    <p:sldId id="276" r:id="rId31"/>
    <p:sldId id="322" r:id="rId32"/>
    <p:sldId id="277" r:id="rId33"/>
    <p:sldId id="278" r:id="rId34"/>
    <p:sldId id="279" r:id="rId35"/>
    <p:sldId id="280" r:id="rId36"/>
    <p:sldId id="281" r:id="rId37"/>
    <p:sldId id="282" r:id="rId38"/>
    <p:sldId id="283" r:id="rId39"/>
    <p:sldId id="284" r:id="rId40"/>
    <p:sldId id="285" r:id="rId41"/>
    <p:sldId id="286" r:id="rId42"/>
    <p:sldId id="287" r:id="rId43"/>
    <p:sldId id="288" r:id="rId44"/>
    <p:sldId id="289" r:id="rId45"/>
    <p:sldId id="290" r:id="rId46"/>
    <p:sldId id="291" r:id="rId47"/>
    <p:sldId id="324" r:id="rId48"/>
    <p:sldId id="292" r:id="rId49"/>
    <p:sldId id="325" r:id="rId50"/>
    <p:sldId id="293" r:id="rId51"/>
    <p:sldId id="294" r:id="rId52"/>
    <p:sldId id="295" r:id="rId53"/>
    <p:sldId id="296" r:id="rId54"/>
    <p:sldId id="297" r:id="rId55"/>
    <p:sldId id="298" r:id="rId56"/>
    <p:sldId id="327" r:id="rId57"/>
    <p:sldId id="330" r:id="rId58"/>
    <p:sldId id="331" r:id="rId59"/>
    <p:sldId id="299" r:id="rId60"/>
    <p:sldId id="300" r:id="rId61"/>
    <p:sldId id="301" r:id="rId62"/>
    <p:sldId id="302" r:id="rId63"/>
    <p:sldId id="332" r:id="rId64"/>
    <p:sldId id="303" r:id="rId65"/>
    <p:sldId id="304" r:id="rId66"/>
    <p:sldId id="305" r:id="rId67"/>
    <p:sldId id="306" r:id="rId68"/>
    <p:sldId id="307" r:id="rId69"/>
    <p:sldId id="308" r:id="rId70"/>
    <p:sldId id="309" r:id="rId71"/>
    <p:sldId id="310" r:id="rId72"/>
    <p:sldId id="311" r:id="rId73"/>
    <p:sldId id="312" r:id="rId74"/>
    <p:sldId id="333" r:id="rId7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620"/>
    <p:restoredTop sz="85714" autoAdjust="0"/>
  </p:normalViewPr>
  <p:slideViewPr>
    <p:cSldViewPr>
      <p:cViewPr varScale="1">
        <p:scale>
          <a:sx n="51" d="100"/>
          <a:sy n="51" d="100"/>
        </p:scale>
        <p:origin x="-105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7D409-91E6-4527-A902-0FC08C91AC5B}" type="datetimeFigureOut">
              <a:rPr lang="ru-RU" smtClean="0"/>
              <a:pPr/>
              <a:t>18.03.2020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08DA2-83F0-4C5D-8316-9006DC5ED1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7D409-91E6-4527-A902-0FC08C91AC5B}" type="datetimeFigureOut">
              <a:rPr lang="ru-RU" smtClean="0"/>
              <a:pPr/>
              <a:t>18.03.2020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08DA2-83F0-4C5D-8316-9006DC5ED1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7D409-91E6-4527-A902-0FC08C91AC5B}" type="datetimeFigureOut">
              <a:rPr lang="ru-RU" smtClean="0"/>
              <a:pPr/>
              <a:t>18.03.2020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08DA2-83F0-4C5D-8316-9006DC5ED1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7D409-91E6-4527-A902-0FC08C91AC5B}" type="datetimeFigureOut">
              <a:rPr lang="ru-RU" smtClean="0"/>
              <a:pPr/>
              <a:t>18.03.2020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08DA2-83F0-4C5D-8316-9006DC5ED1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7D409-91E6-4527-A902-0FC08C91AC5B}" type="datetimeFigureOut">
              <a:rPr lang="ru-RU" smtClean="0"/>
              <a:pPr/>
              <a:t>18.03.2020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08DA2-83F0-4C5D-8316-9006DC5ED1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7D409-91E6-4527-A902-0FC08C91AC5B}" type="datetimeFigureOut">
              <a:rPr lang="ru-RU" smtClean="0"/>
              <a:pPr/>
              <a:t>18.03.2020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08DA2-83F0-4C5D-8316-9006DC5ED1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7D409-91E6-4527-A902-0FC08C91AC5B}" type="datetimeFigureOut">
              <a:rPr lang="ru-RU" smtClean="0"/>
              <a:pPr/>
              <a:t>18.03.2020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08DA2-83F0-4C5D-8316-9006DC5ED1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7D409-91E6-4527-A902-0FC08C91AC5B}" type="datetimeFigureOut">
              <a:rPr lang="ru-RU" smtClean="0"/>
              <a:pPr/>
              <a:t>18.03.2020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08DA2-83F0-4C5D-8316-9006DC5ED1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7D409-91E6-4527-A902-0FC08C91AC5B}" type="datetimeFigureOut">
              <a:rPr lang="ru-RU" smtClean="0"/>
              <a:pPr/>
              <a:t>18.03.2020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08DA2-83F0-4C5D-8316-9006DC5ED1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7D409-91E6-4527-A902-0FC08C91AC5B}" type="datetimeFigureOut">
              <a:rPr lang="ru-RU" smtClean="0"/>
              <a:pPr/>
              <a:t>18.03.2020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08DA2-83F0-4C5D-8316-9006DC5ED1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7D409-91E6-4527-A902-0FC08C91AC5B}" type="datetimeFigureOut">
              <a:rPr lang="ru-RU" smtClean="0"/>
              <a:pPr/>
              <a:t>18.03.2020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08DA2-83F0-4C5D-8316-9006DC5ED1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B7D409-91E6-4527-A902-0FC08C91AC5B}" type="datetimeFigureOut">
              <a:rPr lang="ru-RU" smtClean="0"/>
              <a:pPr/>
              <a:t>18.03.2020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108DA2-83F0-4C5D-8316-9006DC5ED1B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26196"/>
          </a:xfrm>
        </p:spPr>
        <p:txBody>
          <a:bodyPr>
            <a:normAutofit/>
          </a:bodyPr>
          <a:lstStyle/>
          <a:p>
            <a:r>
              <a:rPr lang="ru-RU" sz="3600" dirty="0" smtClean="0"/>
              <a:t>Тема: </a:t>
            </a:r>
            <a:r>
              <a:rPr lang="ru-RU" sz="3200" dirty="0" smtClean="0"/>
              <a:t>Основные принципы и методы лечения аномалий и деформаций челюстно-лицевой области. Возрастные показания  к </a:t>
            </a:r>
            <a:r>
              <a:rPr lang="ru-RU" sz="3200" dirty="0" err="1" smtClean="0"/>
              <a:t>ортодонтическому</a:t>
            </a:r>
            <a:r>
              <a:rPr lang="ru-RU" sz="3200" dirty="0" smtClean="0"/>
              <a:t> лечению. Морфологические и физиологические изменения в зубочелюстной системе при </a:t>
            </a:r>
            <a:r>
              <a:rPr lang="ru-RU" sz="3200" dirty="0" err="1" smtClean="0"/>
              <a:t>ортодонтических</a:t>
            </a:r>
            <a:r>
              <a:rPr lang="ru-RU" sz="3200" dirty="0" smtClean="0"/>
              <a:t> вмешательствах.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2428924" y="1600200"/>
            <a:ext cx="1571636" cy="4525963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Дополнительные элементы </a:t>
            </a:r>
            <a:r>
              <a:rPr lang="ru-RU" sz="2800" dirty="0" err="1" smtClean="0"/>
              <a:t>ортодонтических</a:t>
            </a:r>
            <a:r>
              <a:rPr lang="ru-RU" sz="2800" dirty="0" smtClean="0"/>
              <a:t> аппаратов: а- крючок; б- штанга; в- трубка; г- касательная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3000428" y="1600200"/>
            <a:ext cx="1285884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1500174"/>
            <a:ext cx="6643733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ru-RU" sz="3600" dirty="0" smtClean="0"/>
              <a:t>Существуют возрастные показания к использованию аппаратов: до 12 лет применяют, как правило, пластиночные аппараты, а после окончания формирования корней опорных зубов- любые аппараты.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2571800" y="1600200"/>
            <a:ext cx="1571636" cy="4525963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229600" cy="221455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Подбородочная праща с шейным упором или головной шапочкой. Лечение </a:t>
            </a:r>
            <a:r>
              <a:rPr lang="ru-RU" sz="2800" dirty="0" err="1" smtClean="0"/>
              <a:t>мезиальной</a:t>
            </a:r>
            <a:r>
              <a:rPr lang="ru-RU" sz="2800" dirty="0" smtClean="0"/>
              <a:t> окклюзии зубных рядов, обусловленной чрезмерным развитием нижней челюсти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2857552" y="1600200"/>
            <a:ext cx="1428760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462" y="2214554"/>
            <a:ext cx="8570941" cy="4643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7422" y="274638"/>
            <a:ext cx="4786346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2714676" y="1600200"/>
            <a:ext cx="1285884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4463"/>
            <a:ext cx="9144000" cy="514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00024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Расширяющая пластинка на верхнюю челюсть. </a:t>
            </a:r>
            <a:r>
              <a:rPr lang="ru-RU" sz="3200" dirty="0" err="1" smtClean="0"/>
              <a:t>Трансверзальное</a:t>
            </a:r>
            <a:r>
              <a:rPr lang="ru-RU" sz="3200" dirty="0" smtClean="0"/>
              <a:t> расширение зубного ряда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3000428" y="1600200"/>
            <a:ext cx="1500198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2357430"/>
            <a:ext cx="5214973" cy="4500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err="1" smtClean="0"/>
              <a:t>Трансверзальное</a:t>
            </a:r>
            <a:r>
              <a:rPr lang="ru-RU" sz="3200" dirty="0" smtClean="0"/>
              <a:t>  расширение зубного ряда  в области моляров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3286180" y="1600200"/>
            <a:ext cx="1357322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59" y="1500174"/>
            <a:ext cx="4071967" cy="535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 smtClean="0"/>
              <a:t>Пластинка на верхнюю челюсть с секторальным распилом для перемещения одного зуба или группы зубов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2857552" y="1600200"/>
            <a:ext cx="1500198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0299" y="1928802"/>
            <a:ext cx="3714776" cy="4929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Пластинка на верхнюю челюсть для </a:t>
            </a:r>
            <a:r>
              <a:rPr lang="ru-RU" sz="2800" dirty="0" err="1" smtClean="0"/>
              <a:t>трансверзального</a:t>
            </a:r>
            <a:r>
              <a:rPr lang="ru-RU" sz="2800" dirty="0" smtClean="0"/>
              <a:t> расширения переднего участка верхнего зубного ряда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2928990" y="1600200"/>
            <a:ext cx="1071570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714488"/>
            <a:ext cx="6643734" cy="514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71448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Пластинка на верхнюю челюсть с секторальным распилом для перемещения верхних передних зубов в губном направлении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3143304" y="1600200"/>
            <a:ext cx="1285884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785926"/>
            <a:ext cx="6643734" cy="5072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Пластинка на верхнюю челюсть с секторальным распилом для дистального перемещения боковых зубов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3000428" y="1600200"/>
            <a:ext cx="1428760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1785926"/>
            <a:ext cx="6500858" cy="5072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Нуждаемость в </a:t>
            </a:r>
            <a:r>
              <a:rPr lang="ru-RU" sz="2800" dirty="0" err="1" smtClean="0"/>
              <a:t>ортодонтическом</a:t>
            </a:r>
            <a:r>
              <a:rPr lang="ru-RU" sz="2800" dirty="0" smtClean="0"/>
              <a:t> лечении:</a:t>
            </a:r>
            <a:br>
              <a:rPr lang="ru-RU" sz="2800" dirty="0" smtClean="0"/>
            </a:br>
            <a:r>
              <a:rPr lang="ru-RU" sz="2400" dirty="0" smtClean="0"/>
              <a:t>В большинстве стран оценка потребности в </a:t>
            </a:r>
            <a:r>
              <a:rPr lang="ru-RU" sz="2400" dirty="0" err="1" smtClean="0"/>
              <a:t>ортодонтическом</a:t>
            </a:r>
            <a:r>
              <a:rPr lang="ru-RU" sz="2400" dirty="0" smtClean="0"/>
              <a:t> лечении проводится с помощью объективных клинических показателей ( индексов ). Кроме объективных существуют и субъективные, основанные на мнении пациентов о состоянии своего здоровья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2286048" y="1600200"/>
            <a:ext cx="1571636" cy="4525963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Пластинка на верхнюю челюсть с двумя винтами и тремя секторальными распилами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2857552" y="1600200"/>
            <a:ext cx="1000132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7" y="1285860"/>
            <a:ext cx="3714777" cy="557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85736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Пластинка на верхнюю челюсть для одновременного расширения зубного ряда в </a:t>
            </a:r>
            <a:r>
              <a:rPr lang="ru-RU" sz="2800" dirty="0" err="1" smtClean="0"/>
              <a:t>трансверзальной</a:t>
            </a:r>
            <a:r>
              <a:rPr lang="ru-RU" sz="2800" dirty="0" smtClean="0"/>
              <a:t> и сагиттальной плоскости. Применение винта </a:t>
            </a:r>
            <a:r>
              <a:rPr lang="ru-RU" sz="2800" dirty="0" err="1" smtClean="0"/>
              <a:t>Бертони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2714676" y="1600200"/>
            <a:ext cx="1143008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1" y="1857364"/>
            <a:ext cx="6357983" cy="5000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Расширяющая пластинка с пружиной </a:t>
            </a:r>
            <a:r>
              <a:rPr lang="ru-RU" sz="2800" dirty="0" err="1" smtClean="0"/>
              <a:t>Коффина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3143304" y="1600200"/>
            <a:ext cx="1500198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071546"/>
            <a:ext cx="7429551" cy="5786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42886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Вестибулярная дуга с крючком и </a:t>
            </a:r>
            <a:r>
              <a:rPr lang="ru-RU" sz="2800" dirty="0" err="1" smtClean="0"/>
              <a:t>кламмер</a:t>
            </a:r>
            <a:r>
              <a:rPr lang="ru-RU" sz="2800" dirty="0"/>
              <a:t> </a:t>
            </a:r>
            <a:r>
              <a:rPr lang="ru-RU" sz="2800" dirty="0" smtClean="0"/>
              <a:t>Адамса с кнопкой. Вестибулярная дуга с М-образным изгибом ( а ) и горизонтально направленным изгибом ( б )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2643238" y="1600200"/>
            <a:ext cx="1285884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2071678"/>
            <a:ext cx="7143800" cy="4786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6050" y="1785926"/>
            <a:ext cx="2857520" cy="300039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2928990" y="1600200"/>
            <a:ext cx="785818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463" y="144462"/>
            <a:ext cx="8428065" cy="6070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488" y="1928802"/>
            <a:ext cx="2786082" cy="307183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3286180" y="1600200"/>
            <a:ext cx="1714512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462" y="144463"/>
            <a:ext cx="8999538" cy="6427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43240" y="2500306"/>
            <a:ext cx="2571768" cy="250033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3500494" y="1600200"/>
            <a:ext cx="1857388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642918"/>
            <a:ext cx="7786742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Пластина с </a:t>
            </a:r>
            <a:r>
              <a:rPr lang="ru-RU" sz="2800" dirty="0" err="1" smtClean="0"/>
              <a:t>рукообразными</a:t>
            </a:r>
            <a:r>
              <a:rPr lang="ru-RU" sz="2800" dirty="0" smtClean="0"/>
              <a:t> пружинами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3000428" y="1600200"/>
            <a:ext cx="1285884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1785926"/>
            <a:ext cx="7072362" cy="5072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r>
              <a:rPr lang="ru-RU" sz="2800" dirty="0" err="1" smtClean="0"/>
              <a:t>Ортодонтические</a:t>
            </a:r>
            <a:r>
              <a:rPr lang="ru-RU" sz="2800" dirty="0" smtClean="0"/>
              <a:t> </a:t>
            </a:r>
            <a:r>
              <a:rPr lang="ru-RU" sz="2800" dirty="0" err="1" smtClean="0"/>
              <a:t>кламмеры</a:t>
            </a:r>
            <a:r>
              <a:rPr lang="ru-RU" sz="2800" dirty="0" smtClean="0"/>
              <a:t>: а- </a:t>
            </a:r>
            <a:r>
              <a:rPr lang="ru-RU" sz="2800" dirty="0" err="1" smtClean="0"/>
              <a:t>кламмер</a:t>
            </a:r>
            <a:r>
              <a:rPr lang="ru-RU" sz="2800" dirty="0" smtClean="0"/>
              <a:t> Адамса; б- стреловидный </a:t>
            </a:r>
            <a:r>
              <a:rPr lang="ru-RU" sz="2800" dirty="0" err="1" smtClean="0"/>
              <a:t>кламмер</a:t>
            </a:r>
            <a:r>
              <a:rPr lang="ru-RU" sz="2800" dirty="0" smtClean="0"/>
              <a:t> Шварца; в- круглый </a:t>
            </a:r>
            <a:r>
              <a:rPr lang="ru-RU" sz="2800" dirty="0" err="1" smtClean="0"/>
              <a:t>кламмер</a:t>
            </a:r>
            <a:r>
              <a:rPr lang="ru-RU" sz="2800" dirty="0" smtClean="0"/>
              <a:t>; г- пуговчатый </a:t>
            </a:r>
            <a:r>
              <a:rPr lang="ru-RU" sz="2800" dirty="0" err="1" smtClean="0"/>
              <a:t>кламмер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3286180" y="1600200"/>
            <a:ext cx="2143140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1357298"/>
            <a:ext cx="4786346" cy="5500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Аппаратом следует пользоваться  после прихода из школы и в ночное время, но не в школе и не во время еды. Время пользования аппаратом должно составлять примерно 15 часов в сутки. Ребенок самостоятельно активирует винт и пружины 2 раза в неделю. 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2428924" y="1600200"/>
            <a:ext cx="1643074" cy="4525963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Определение степени выраженности зубочелюстных аномалий:</a:t>
            </a:r>
            <a:br>
              <a:rPr lang="ru-RU" sz="2800" dirty="0" smtClean="0"/>
            </a:br>
            <a:r>
              <a:rPr lang="ru-RU" sz="2400" dirty="0" smtClean="0"/>
              <a:t>Планирование </a:t>
            </a:r>
            <a:r>
              <a:rPr lang="ru-RU" sz="2400" dirty="0" err="1" smtClean="0"/>
              <a:t>ортодонтического</a:t>
            </a:r>
            <a:r>
              <a:rPr lang="ru-RU" sz="2400" dirty="0" smtClean="0"/>
              <a:t> лечения находится в прямой зависимости от степени выраженности аномалий и от этого зависят сроки проведения </a:t>
            </a:r>
            <a:r>
              <a:rPr lang="ru-RU" sz="2400" dirty="0" err="1" smtClean="0"/>
              <a:t>ортодонтического</a:t>
            </a:r>
            <a:r>
              <a:rPr lang="ru-RU" sz="2400" dirty="0" smtClean="0"/>
              <a:t> лечения и его степень сложности. С этой целью </a:t>
            </a:r>
            <a:r>
              <a:rPr lang="ru-RU" sz="2400" dirty="0" err="1" smtClean="0"/>
              <a:t>Зиберт</a:t>
            </a:r>
            <a:r>
              <a:rPr lang="ru-RU" sz="2400" dirty="0" smtClean="0"/>
              <a:t> и Малыгин  применили метод </a:t>
            </a:r>
            <a:r>
              <a:rPr lang="ru-RU" sz="2400" dirty="0" err="1" smtClean="0"/>
              <a:t>пятибальной</a:t>
            </a:r>
            <a:r>
              <a:rPr lang="ru-RU" sz="2400" dirty="0" smtClean="0"/>
              <a:t> оценки. Сущность метода состоит в том, что оценивают степень выраженности морфологических и функциональных нарушений и трудности их устранения, т.е. объём лечебных мероприятий. По таблице определяют объём лечебных мероприятий для нормализации формы каждого зубного ряда, исправления окклюзии, нормализации функции зубочелюстной системы.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2500362" y="1600200"/>
            <a:ext cx="1857388" cy="4525963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r>
              <a:rPr lang="ru-RU" sz="2800" dirty="0" err="1" smtClean="0"/>
              <a:t>Эджуайз-техника</a:t>
            </a:r>
            <a:r>
              <a:rPr lang="ru-RU" sz="2800" dirty="0" smtClean="0"/>
              <a:t> ( </a:t>
            </a:r>
            <a:r>
              <a:rPr lang="ru-RU" sz="2800" dirty="0" err="1" smtClean="0"/>
              <a:t>брекет-система</a:t>
            </a:r>
            <a:r>
              <a:rPr lang="ru-RU" sz="2800" dirty="0"/>
              <a:t> </a:t>
            </a:r>
            <a:r>
              <a:rPr lang="ru-RU" sz="2800" dirty="0" smtClean="0"/>
              <a:t>)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2286048" y="1600200"/>
            <a:ext cx="1071570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462" y="1214422"/>
            <a:ext cx="8999538" cy="564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В элементную базу </a:t>
            </a:r>
            <a:r>
              <a:rPr lang="ru-RU" sz="3200" dirty="0" err="1" smtClean="0"/>
              <a:t>эджуайз-техники</a:t>
            </a:r>
            <a:r>
              <a:rPr lang="ru-RU" sz="3200" dirty="0" smtClean="0"/>
              <a:t> входят замковые </a:t>
            </a:r>
            <a:r>
              <a:rPr lang="ru-RU" sz="3200" dirty="0" err="1" smtClean="0"/>
              <a:t>приспособления-брекеты</a:t>
            </a:r>
            <a:r>
              <a:rPr lang="ru-RU" sz="3200" dirty="0" smtClean="0"/>
              <a:t>, щечные и небные трубки, проволочные </a:t>
            </a:r>
            <a:r>
              <a:rPr lang="ru-RU" sz="3200" dirty="0" err="1" smtClean="0"/>
              <a:t>ортодонтические</a:t>
            </a:r>
            <a:r>
              <a:rPr lang="ru-RU" sz="3200" dirty="0" smtClean="0"/>
              <a:t> дуги круглого, квадратного и прямоугольного сечения, дополнительные элементы в виде пружин, эластичных колец и цепочек.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2428924" y="1600200"/>
            <a:ext cx="1357322" cy="4525963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Конструкция </a:t>
            </a:r>
            <a:r>
              <a:rPr lang="ru-RU" sz="2800" dirty="0" err="1" smtClean="0"/>
              <a:t>брекета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2500362" y="1600200"/>
            <a:ext cx="1428760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42984"/>
            <a:ext cx="9144000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Аппарат </a:t>
            </a:r>
            <a:r>
              <a:rPr lang="en-US" sz="2800" dirty="0" smtClean="0"/>
              <a:t>SWT</a:t>
            </a:r>
            <a:r>
              <a:rPr lang="ru-RU" sz="2800" dirty="0" smtClean="0"/>
              <a:t> ( техника прямой дуги ) </a:t>
            </a:r>
            <a:r>
              <a:rPr lang="ru-RU" sz="2800" dirty="0" err="1" smtClean="0"/>
              <a:t>Эндрюса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2357486" y="1600200"/>
            <a:ext cx="1214446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1285860"/>
            <a:ext cx="5857916" cy="557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43174" y="1571612"/>
            <a:ext cx="3929090" cy="328614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2000296" y="1600200"/>
            <a:ext cx="928694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928670"/>
            <a:ext cx="8499503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Пластинка на верхнюю челюсть с наклонной плоскостью, вестибулярной дугой и П-образными изгибами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1928858" y="1600200"/>
            <a:ext cx="1071570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5" y="1285860"/>
            <a:ext cx="5286412" cy="557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1131910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Правильное формирование </a:t>
            </a:r>
            <a:r>
              <a:rPr lang="ru-RU" sz="2800" dirty="0" err="1" smtClean="0"/>
              <a:t>накусочной</a:t>
            </a:r>
            <a:r>
              <a:rPr lang="ru-RU" sz="2800" dirty="0" smtClean="0"/>
              <a:t> площадки ( слева ) и капюшона ( справа ) при изготовлении пластиночного аппарата на верхнюю челюсть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1857420" y="1600200"/>
            <a:ext cx="785818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785926"/>
            <a:ext cx="6643734" cy="5072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Аппарат Твин блок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2571800" y="1600200"/>
            <a:ext cx="1428760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1142984"/>
            <a:ext cx="5570577" cy="5715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Схематическое изображение расширяющего аппарата на верхнюю челюсть с </a:t>
            </a:r>
            <a:r>
              <a:rPr lang="ru-RU" sz="2800" dirty="0" err="1" smtClean="0"/>
              <a:t>окклюзионными</a:t>
            </a:r>
            <a:r>
              <a:rPr lang="ru-RU" sz="2800" dirty="0" smtClean="0"/>
              <a:t> накладками.  Аппарат </a:t>
            </a:r>
            <a:r>
              <a:rPr lang="ru-RU" sz="2800" dirty="0" err="1" smtClean="0"/>
              <a:t>Хаса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2214610" y="1600200"/>
            <a:ext cx="1071570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928802"/>
            <a:ext cx="7499403" cy="4929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Аппарат </a:t>
            </a:r>
            <a:r>
              <a:rPr lang="ru-RU" sz="2800" dirty="0" err="1" smtClean="0"/>
              <a:t>Брюкля</a:t>
            </a:r>
            <a:r>
              <a:rPr lang="ru-RU" sz="2800" dirty="0" smtClean="0"/>
              <a:t> и схема его действия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2000296" y="1600200"/>
            <a:ext cx="1143008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2000241"/>
            <a:ext cx="6572297" cy="4143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flipH="1">
            <a:off x="714348" y="0"/>
            <a:ext cx="8001056" cy="1500174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Определение степени выраженности зубочелюстных аномалий</a:t>
            </a: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3108" y="2928934"/>
            <a:ext cx="857256" cy="200026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1214422"/>
            <a:ext cx="6072230" cy="564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Моноблок </a:t>
            </a:r>
            <a:r>
              <a:rPr lang="ru-RU" sz="2800" dirty="0" err="1" smtClean="0"/>
              <a:t>Андрезена-Гойпля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2214610" y="1600200"/>
            <a:ext cx="1214446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1857364"/>
            <a:ext cx="7572428" cy="5000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Аппарат </a:t>
            </a:r>
            <a:r>
              <a:rPr lang="ru-RU" sz="2800" dirty="0" err="1" smtClean="0"/>
              <a:t>Персина</a:t>
            </a:r>
            <a:r>
              <a:rPr lang="ru-RU" sz="2800" dirty="0" smtClean="0"/>
              <a:t> для лечения дистальной окклюзии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2428924" y="1600200"/>
            <a:ext cx="1357322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1285860"/>
            <a:ext cx="4500594" cy="557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Аппарат </a:t>
            </a:r>
            <a:r>
              <a:rPr lang="ru-RU" sz="2800" dirty="0" err="1" smtClean="0"/>
              <a:t>Персина</a:t>
            </a:r>
            <a:r>
              <a:rPr lang="ru-RU" sz="2800" dirty="0" smtClean="0"/>
              <a:t> для лечения дистальной окклюзии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2286048" y="1600200"/>
            <a:ext cx="1000132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22" y="1214423"/>
            <a:ext cx="4357718" cy="564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Регулятор функции Френкеля 1 типа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2357486" y="1600200"/>
            <a:ext cx="1285884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32" y="1142984"/>
            <a:ext cx="5357850" cy="5715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Регулятор функции Френкеля 2 типа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2000296" y="1600200"/>
            <a:ext cx="1285884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7" y="1142984"/>
            <a:ext cx="5072098" cy="5715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Регулятор функции Френкеля 2 типа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2714676" y="1600200"/>
            <a:ext cx="1714512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9" y="1071547"/>
            <a:ext cx="5072098" cy="5786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Регулятор функции Френкеля 3 типа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2286048" y="1600200"/>
            <a:ext cx="1643074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928670"/>
            <a:ext cx="7499403" cy="592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earth-chronicles.ru/Publications_12/44/6d1f058a1e690c4314a3b23dd5df976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000240"/>
            <a:ext cx="9144000" cy="27146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Компьютерное моделирование </a:t>
            </a:r>
            <a:r>
              <a:rPr lang="ru-RU" sz="2800" dirty="0" err="1" smtClean="0"/>
              <a:t>элайнеров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2786114" y="1600200"/>
            <a:ext cx="1928826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071546"/>
            <a:ext cx="8572560" cy="5786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ru-RU" sz="2800" dirty="0" err="1" smtClean="0"/>
              <a:t>Ретенционные</a:t>
            </a:r>
            <a:r>
              <a:rPr lang="ru-RU" sz="2800" dirty="0" smtClean="0"/>
              <a:t> аппараты- </a:t>
            </a:r>
            <a:r>
              <a:rPr lang="ru-RU" sz="2400" dirty="0" smtClean="0"/>
              <a:t>используют для закрепления результатов аппаратурного лечения и предупреждения рецидивов. Бывают съёмными и несъёмными.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 flipH="1">
            <a:off x="-2357486" y="1600200"/>
            <a:ext cx="1357322" cy="4525963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0"/>
            <a:ext cx="7929586" cy="6858000"/>
          </a:xfrm>
        </p:spPr>
        <p:txBody>
          <a:bodyPr>
            <a:normAutofit/>
          </a:bodyPr>
          <a:lstStyle/>
          <a:p>
            <a:pPr algn="l"/>
            <a:r>
              <a:rPr lang="ru-RU" sz="3200" dirty="0" smtClean="0"/>
              <a:t>Для лечения зубочелюстных аномалий используются методы:</a:t>
            </a:r>
            <a:br>
              <a:rPr lang="ru-RU" sz="3200" dirty="0" smtClean="0"/>
            </a:br>
            <a:r>
              <a:rPr lang="ru-RU" sz="2800" dirty="0" err="1" smtClean="0"/>
              <a:t>Ортодонтический</a:t>
            </a:r>
            <a:r>
              <a:rPr lang="ru-RU" sz="2800" dirty="0" smtClean="0"/>
              <a:t> ( аппаратурный )</a:t>
            </a:r>
            <a:br>
              <a:rPr lang="ru-RU" sz="2800" dirty="0" smtClean="0"/>
            </a:br>
            <a:r>
              <a:rPr lang="ru-RU" sz="2800" dirty="0" smtClean="0"/>
              <a:t>Хирургический</a:t>
            </a:r>
            <a:br>
              <a:rPr lang="ru-RU" sz="2800" dirty="0" smtClean="0"/>
            </a:br>
            <a:r>
              <a:rPr lang="ru-RU" sz="2800" dirty="0" smtClean="0"/>
              <a:t>Физиотерапевтический</a:t>
            </a:r>
            <a:br>
              <a:rPr lang="ru-RU" sz="2800" dirty="0" smtClean="0"/>
            </a:br>
            <a:r>
              <a:rPr lang="ru-RU" sz="2800" dirty="0" smtClean="0"/>
              <a:t>Лечебная гимнастика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2571800" y="1600200"/>
            <a:ext cx="1857388" cy="4525963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r>
              <a:rPr lang="ru-RU" sz="2800" dirty="0" err="1" smtClean="0"/>
              <a:t>Ретенционный</a:t>
            </a:r>
            <a:r>
              <a:rPr lang="ru-RU" sz="2800" dirty="0" smtClean="0"/>
              <a:t> аппарат. Пластинка на верхнюю челюсть с вестибулярной дугой и </a:t>
            </a:r>
            <a:r>
              <a:rPr lang="ru-RU" sz="2800" dirty="0" err="1" smtClean="0"/>
              <a:t>кламмерами</a:t>
            </a:r>
            <a:r>
              <a:rPr lang="ru-RU" sz="2800" dirty="0" smtClean="0"/>
              <a:t> Адамса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2643238" y="1600200"/>
            <a:ext cx="1357322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71612"/>
            <a:ext cx="9144000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r>
              <a:rPr lang="ru-RU" sz="2800" dirty="0" err="1" smtClean="0"/>
              <a:t>Ретейнер</a:t>
            </a:r>
            <a:r>
              <a:rPr lang="ru-RU" sz="2800" dirty="0" smtClean="0"/>
              <a:t> ОСАМУ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2857552" y="1600200"/>
            <a:ext cx="2357454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1357298"/>
            <a:ext cx="4643470" cy="5500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r>
              <a:rPr lang="ru-RU" sz="2800" dirty="0" err="1" smtClean="0"/>
              <a:t>Ретейнер</a:t>
            </a:r>
            <a:r>
              <a:rPr lang="ru-RU" sz="2800" dirty="0" smtClean="0"/>
              <a:t>, выполненный из проволоки </a:t>
            </a:r>
            <a:r>
              <a:rPr lang="ru-RU" sz="2800" dirty="0" err="1" smtClean="0"/>
              <a:t>твистфлекс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2786114" y="1600200"/>
            <a:ext cx="2000264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1071547"/>
            <a:ext cx="5095875" cy="5786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442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Вестибулярная пластинка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2857552" y="428605"/>
            <a:ext cx="1857388" cy="157163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57364"/>
            <a:ext cx="9144000" cy="5000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0298" y="1785926"/>
            <a:ext cx="3857652" cy="314327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2928990" y="1600200"/>
            <a:ext cx="2214578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42984"/>
            <a:ext cx="9144000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5984" y="1571612"/>
            <a:ext cx="3643338" cy="307183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2500362" y="1600200"/>
            <a:ext cx="1357322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642918"/>
            <a:ext cx="8429684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cf.ppt-online.org/files/slide/z/zdJroHEhyU9LC4uwAZR1XeO0Pp8kV35N7MfGIT/slide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www.studmed.ru/docs/static/a/d/2/4/6/ad2460232a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-1"/>
            <a:ext cx="535785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857231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Хирургические методы лечения</a:t>
            </a: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928670"/>
            <a:ext cx="9144000" cy="5929330"/>
          </a:xfrm>
        </p:spPr>
        <p:txBody>
          <a:bodyPr>
            <a:normAutofit/>
          </a:bodyPr>
          <a:lstStyle/>
          <a:p>
            <a:pPr algn="l"/>
            <a:r>
              <a:rPr lang="ru-RU" sz="2800" dirty="0" smtClean="0"/>
              <a:t>1) Пластика укороченной уздечки языка, верхней губы, нижней губы.</a:t>
            </a:r>
          </a:p>
          <a:p>
            <a:pPr algn="l"/>
            <a:r>
              <a:rPr lang="ru-RU" sz="2800" dirty="0" smtClean="0"/>
              <a:t>2)Пластика мелкого преддверия полости рта. </a:t>
            </a:r>
          </a:p>
          <a:p>
            <a:pPr algn="l"/>
            <a:r>
              <a:rPr lang="ru-RU" sz="2800" dirty="0" smtClean="0"/>
              <a:t>3) </a:t>
            </a:r>
            <a:r>
              <a:rPr lang="ru-RU" sz="2800" dirty="0" err="1" smtClean="0"/>
              <a:t>Компактостеотомия</a:t>
            </a:r>
            <a:r>
              <a:rPr lang="ru-RU" sz="2800" dirty="0" smtClean="0"/>
              <a:t>.</a:t>
            </a:r>
          </a:p>
          <a:p>
            <a:pPr algn="l"/>
            <a:r>
              <a:rPr lang="ru-RU" sz="2800" dirty="0" smtClean="0"/>
              <a:t>4) Обнажение коронок </a:t>
            </a:r>
            <a:r>
              <a:rPr lang="ru-RU" sz="2800" dirty="0" err="1" smtClean="0"/>
              <a:t>ретенированных</a:t>
            </a:r>
            <a:r>
              <a:rPr lang="ru-RU" sz="2800" dirty="0" smtClean="0"/>
              <a:t> зубов.</a:t>
            </a:r>
          </a:p>
          <a:p>
            <a:pPr algn="l"/>
            <a:r>
              <a:rPr lang="ru-RU" sz="2800" dirty="0" smtClean="0"/>
              <a:t>5) Реплантация и трансплантация зуба.</a:t>
            </a:r>
          </a:p>
          <a:p>
            <a:pPr algn="l"/>
            <a:r>
              <a:rPr lang="ru-RU" sz="2800" dirty="0" smtClean="0"/>
              <a:t>6) Удаление отдельных зубов.</a:t>
            </a:r>
          </a:p>
          <a:p>
            <a:pPr algn="l"/>
            <a:r>
              <a:rPr lang="ru-RU" sz="2800" dirty="0" smtClean="0"/>
              <a:t>7) Операции на верхней и нижней челюстях.</a:t>
            </a:r>
          </a:p>
          <a:p>
            <a:pPr algn="l"/>
            <a:r>
              <a:rPr lang="ru-RU" sz="2800" dirty="0" smtClean="0"/>
              <a:t>8) </a:t>
            </a:r>
            <a:r>
              <a:rPr lang="ru-RU" sz="2800" dirty="0" err="1" smtClean="0"/>
              <a:t>Ортогнатическая</a:t>
            </a:r>
            <a:r>
              <a:rPr lang="ru-RU" sz="2800" dirty="0" smtClean="0"/>
              <a:t> хирургия.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Короткая уздечка языка 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2571800" y="1600200"/>
            <a:ext cx="1643074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1285860"/>
            <a:ext cx="7500990" cy="557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ru-RU" sz="3600" dirty="0" err="1" smtClean="0"/>
              <a:t>Ортодонтический</a:t>
            </a:r>
            <a:r>
              <a:rPr lang="ru-RU" sz="3600" dirty="0" smtClean="0"/>
              <a:t> аппаратурный метод лечения:</a:t>
            </a:r>
            <a:br>
              <a:rPr lang="ru-RU" sz="3600" dirty="0" smtClean="0"/>
            </a:br>
            <a:r>
              <a:rPr lang="ru-RU" sz="2400" dirty="0" err="1" smtClean="0"/>
              <a:t>Ортодонтичесие</a:t>
            </a:r>
            <a:r>
              <a:rPr lang="ru-RU" sz="2400" dirty="0" smtClean="0"/>
              <a:t> аппараты бывают </a:t>
            </a:r>
            <a:r>
              <a:rPr lang="ru-RU" sz="2400" dirty="0" err="1" smtClean="0"/>
              <a:t>внеротовыми</a:t>
            </a:r>
            <a:r>
              <a:rPr lang="ru-RU" sz="2400" dirty="0" smtClean="0"/>
              <a:t>, </a:t>
            </a:r>
            <a:r>
              <a:rPr lang="ru-RU" sz="2400" dirty="0" err="1" smtClean="0"/>
              <a:t>внутриротовыми</a:t>
            </a:r>
            <a:r>
              <a:rPr lang="ru-RU" sz="2400" dirty="0" smtClean="0"/>
              <a:t>. </a:t>
            </a:r>
            <a:r>
              <a:rPr lang="ru-RU" sz="2400" dirty="0" err="1" smtClean="0"/>
              <a:t>Внутриротовые</a:t>
            </a:r>
            <a:r>
              <a:rPr lang="ru-RU" sz="2400" dirty="0" smtClean="0"/>
              <a:t> аппараты по месту расположения бывают одно- и </a:t>
            </a:r>
            <a:r>
              <a:rPr lang="ru-RU" sz="2400" dirty="0" err="1" smtClean="0"/>
              <a:t>двучелюстные</a:t>
            </a:r>
            <a:r>
              <a:rPr lang="ru-RU" sz="2400" dirty="0" smtClean="0"/>
              <a:t>, а также межчелюстные. В зависимости от способа крепления их делят на съёмные и несъёмные. В зависимости от вида конструкции различают пластиночные, дуговые, блоковые, каркасные. Аппараты бывают профилактические и лечебные. Лечебные подразделяются на </a:t>
            </a:r>
            <a:r>
              <a:rPr lang="ru-RU" sz="2400" dirty="0" err="1" smtClean="0"/>
              <a:t>механичесого</a:t>
            </a:r>
            <a:r>
              <a:rPr lang="ru-RU" sz="2400" dirty="0" smtClean="0"/>
              <a:t>, функционального, комбинированного действия, а также </a:t>
            </a:r>
            <a:r>
              <a:rPr lang="ru-RU" sz="2400" dirty="0" err="1" smtClean="0"/>
              <a:t>моноблоковые</a:t>
            </a:r>
            <a:r>
              <a:rPr lang="ru-RU" sz="2400" dirty="0" smtClean="0"/>
              <a:t> и активаторы. Аппараты функционального действия подразделяются на функционально-направляющие и функционально-действующие. </a:t>
            </a:r>
            <a:br>
              <a:rPr lang="ru-RU" sz="2400" dirty="0" smtClean="0"/>
            </a:br>
            <a:r>
              <a:rPr lang="ru-RU" sz="2400" dirty="0" smtClean="0"/>
              <a:t>Аппараты комбинированного действия сочетают в себе источники нагрузки механических и функциональных аппаратов.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2571800" y="1600200"/>
            <a:ext cx="1643074" cy="4525963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Пластика уздечки языка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2643238" y="1600200"/>
            <a:ext cx="1500198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00108"/>
            <a:ext cx="9144000" cy="585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Состояние слизистой оболочки ( на вторые сутки ) после пластики преддверия рта по методу </a:t>
            </a:r>
            <a:r>
              <a:rPr lang="ru-RU" sz="2800" dirty="0" err="1" smtClean="0"/>
              <a:t>Вашкевича-Пекуса</a:t>
            </a:r>
            <a:r>
              <a:rPr lang="ru-RU" sz="2800" dirty="0" smtClean="0"/>
              <a:t> 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2786114" y="1600200"/>
            <a:ext cx="1643074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500174"/>
            <a:ext cx="7715304" cy="5357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r>
              <a:rPr lang="ru-RU" sz="2800" dirty="0" err="1" smtClean="0"/>
              <a:t>Ретенированный</a:t>
            </a:r>
            <a:r>
              <a:rPr lang="ru-RU" sz="2800" dirty="0" smtClean="0"/>
              <a:t> зуб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2143172" y="1600200"/>
            <a:ext cx="1500198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142984"/>
            <a:ext cx="8858280" cy="5715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572272"/>
          </a:xfrm>
        </p:spPr>
        <p:txBody>
          <a:bodyPr>
            <a:normAutofit/>
          </a:bodyPr>
          <a:lstStyle/>
          <a:p>
            <a:pPr algn="l"/>
            <a:r>
              <a:rPr lang="ru-RU" sz="3200" dirty="0" smtClean="0"/>
              <a:t>          Физиотерапевтические методы лечения:</a:t>
            </a:r>
            <a:br>
              <a:rPr lang="ru-RU" sz="3200" dirty="0" smtClean="0"/>
            </a:br>
            <a:r>
              <a:rPr lang="ru-RU" sz="3200" dirty="0" smtClean="0"/>
              <a:t>1) Гальванизация и лекарственный электрофорез.</a:t>
            </a:r>
            <a:br>
              <a:rPr lang="ru-RU" sz="3200" dirty="0" smtClean="0"/>
            </a:br>
            <a:r>
              <a:rPr lang="ru-RU" sz="3200" dirty="0" smtClean="0"/>
              <a:t>2) Ультразвуковая терапия стоматологических заболеваний.</a:t>
            </a:r>
            <a:br>
              <a:rPr lang="ru-RU" sz="3200" dirty="0" smtClean="0"/>
            </a:br>
            <a:r>
              <a:rPr lang="ru-RU" sz="3200" dirty="0" smtClean="0"/>
              <a:t>3) Гидротерапия.</a:t>
            </a:r>
            <a:br>
              <a:rPr lang="ru-RU" sz="3200" dirty="0" smtClean="0"/>
            </a:br>
            <a:r>
              <a:rPr lang="ru-RU" sz="3200" dirty="0" smtClean="0"/>
              <a:t>4) Парафинотерапия.</a:t>
            </a:r>
            <a:br>
              <a:rPr lang="ru-RU" sz="3200" dirty="0" smtClean="0"/>
            </a:br>
            <a:r>
              <a:rPr lang="ru-RU" sz="3200" dirty="0" smtClean="0"/>
              <a:t>5) Массаж.</a:t>
            </a:r>
            <a:br>
              <a:rPr lang="ru-RU" sz="3200" dirty="0" smtClean="0"/>
            </a:br>
            <a:r>
              <a:rPr lang="ru-RU" sz="3200" dirty="0" smtClean="0"/>
              <a:t>6) Электрофорез с препаратом </a:t>
            </a:r>
            <a:r>
              <a:rPr lang="ru-RU" sz="3200" dirty="0" err="1" smtClean="0"/>
              <a:t>гиалуронидазного</a:t>
            </a:r>
            <a:r>
              <a:rPr lang="ru-RU" sz="3200" dirty="0" smtClean="0"/>
              <a:t> действия</a:t>
            </a:r>
            <a:r>
              <a:rPr lang="ru-RU" sz="2400" dirty="0" smtClean="0"/>
              <a:t>.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2714676" y="1600200"/>
            <a:ext cx="1285884" cy="4525963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Схематическое изображение зоны давления ( 1 ) и зоны натяжения ( 2 ) при корпусном горизонтальном перемещении зуба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2714676" y="1600200"/>
            <a:ext cx="2000264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1428736"/>
            <a:ext cx="4924425" cy="5429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Резорбция ( 1 ) и построение ( 2 ) новой костной ткани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2786114" y="1600200"/>
            <a:ext cx="1643074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32" y="1142984"/>
            <a:ext cx="4343396" cy="5715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571744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Схематическое изображение биомеханики </a:t>
            </a:r>
            <a:r>
              <a:rPr lang="ru-RU" sz="2400" dirty="0" err="1" smtClean="0"/>
              <a:t>ортодонтического</a:t>
            </a:r>
            <a:r>
              <a:rPr lang="ru-RU" sz="2400" dirty="0" smtClean="0"/>
              <a:t> горизонтального перемещения зубов; нагрузка в области корня зуба при наклонно-вращательном перемещении. Зоны давления- плюс; зоны натяжения- минус. Стрелки указывают на направление действия силы и перемещения зуба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2786114" y="1600200"/>
            <a:ext cx="2000264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2214554"/>
            <a:ext cx="5786478" cy="4643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285992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Схематическое изображение </a:t>
            </a:r>
            <a:r>
              <a:rPr lang="ru-RU" sz="2400" dirty="0" err="1" smtClean="0"/>
              <a:t>биомофологии</a:t>
            </a:r>
            <a:r>
              <a:rPr lang="ru-RU" sz="2400" dirty="0" smtClean="0"/>
              <a:t> </a:t>
            </a:r>
            <a:r>
              <a:rPr lang="ru-RU" sz="2400" dirty="0" err="1" smtClean="0"/>
              <a:t>зубоальвеолярного</a:t>
            </a:r>
            <a:r>
              <a:rPr lang="ru-RU" sz="2400" dirty="0" smtClean="0"/>
              <a:t> удлинения зубов. Построение кости на стенке альвеолы происходит вследствие образовавшейся тяги ( красный цвет ). Стрелка указывает направление действующей силы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2714676" y="1600200"/>
            <a:ext cx="1714512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2285992"/>
            <a:ext cx="4643434" cy="4572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928802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Схематическое изображение </a:t>
            </a:r>
            <a:r>
              <a:rPr lang="ru-RU" sz="2400" dirty="0" err="1" smtClean="0"/>
              <a:t>биоморфологии</a:t>
            </a:r>
            <a:r>
              <a:rPr lang="ru-RU" sz="2400" dirty="0" smtClean="0"/>
              <a:t> погружения зуба в альвеолу. Резорбция стенки альвеолы происходит вследствие характерных условий зоны давления. Стрелка указывает направление действия силы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2786114" y="1600200"/>
            <a:ext cx="2214578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714488"/>
            <a:ext cx="8001056" cy="514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35743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Обзорный </a:t>
            </a:r>
            <a:r>
              <a:rPr lang="ru-RU" sz="2400" dirty="0" err="1" smtClean="0"/>
              <a:t>микрофото</a:t>
            </a:r>
            <a:r>
              <a:rPr lang="ru-RU" sz="2400" dirty="0" smtClean="0"/>
              <a:t> снимок поворота однокорневого зуба: а- поперечный разрез на уровне шейки зуба. Волокна натянуты, как будто обмотаны вокруг корня. Стрелки указывают направление поворота зуба.  Б- участок в большем увеличении. </a:t>
            </a:r>
            <a:r>
              <a:rPr lang="ru-RU" sz="2400" dirty="0" err="1" smtClean="0"/>
              <a:t>Периодонтальные</a:t>
            </a:r>
            <a:r>
              <a:rPr lang="ru-RU" sz="2400" dirty="0" smtClean="0"/>
              <a:t> волокна натянуты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3071866" y="1600200"/>
            <a:ext cx="2428892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2285992"/>
            <a:ext cx="4071966" cy="4572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Вопрос о количественном значении необходимой для </a:t>
            </a:r>
            <a:r>
              <a:rPr lang="ru-RU" sz="3200" dirty="0" err="1" smtClean="0"/>
              <a:t>ортодонтического</a:t>
            </a:r>
            <a:r>
              <a:rPr lang="ru-RU" sz="3200" dirty="0" smtClean="0"/>
              <a:t> лечения силы впервые в эксперименте на животных решил Шварц. Он установил, что </a:t>
            </a:r>
            <a:r>
              <a:rPr lang="ru-RU" sz="3200" dirty="0" err="1" smtClean="0"/>
              <a:t>ортодонтическое</a:t>
            </a:r>
            <a:r>
              <a:rPr lang="ru-RU" sz="3200" dirty="0" smtClean="0"/>
              <a:t> давление не должно превышать капиллярное ( 20-26 г</a:t>
            </a:r>
            <a:r>
              <a:rPr lang="en-US" sz="3200" dirty="0" smtClean="0"/>
              <a:t>/</a:t>
            </a:r>
            <a:r>
              <a:rPr lang="ru-RU" sz="3200" dirty="0" smtClean="0"/>
              <a:t>см2). Оптимальным является давление от 20 до 50 г</a:t>
            </a:r>
            <a:r>
              <a:rPr lang="en-US" sz="3200" dirty="0" smtClean="0"/>
              <a:t>/</a:t>
            </a:r>
            <a:r>
              <a:rPr lang="ru-RU" sz="3200" dirty="0" smtClean="0"/>
              <a:t>см2. При нагрузке 67 г</a:t>
            </a:r>
            <a:r>
              <a:rPr lang="en-US" sz="3200" dirty="0" smtClean="0"/>
              <a:t>/</a:t>
            </a:r>
            <a:r>
              <a:rPr lang="ru-RU" sz="3200" dirty="0" smtClean="0"/>
              <a:t>см2 обнаруживается травматическое </a:t>
            </a:r>
            <a:r>
              <a:rPr lang="ru-RU" sz="3200" dirty="0" err="1" smtClean="0"/>
              <a:t>сдавление</a:t>
            </a:r>
            <a:r>
              <a:rPr lang="ru-RU" sz="3200" dirty="0" smtClean="0"/>
              <a:t> пародонта.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2786114" y="1600200"/>
            <a:ext cx="1357322" cy="4525963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Поперечный разрез зуба в середине длины корня. Обнаруживается перестройка тканей на стенке альвеолы и в зубе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2714676" y="1600200"/>
            <a:ext cx="1928826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643050"/>
            <a:ext cx="6858048" cy="52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928802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Схематическое изображение на модели нижней челюсти из эпоксидной смолы расположения и количества полос напряжения при нагрузке: а- центрального резца; б- бокового резца; в- клыка; г- первого </a:t>
            </a:r>
            <a:r>
              <a:rPr lang="ru-RU" sz="2400" dirty="0" err="1" smtClean="0"/>
              <a:t>премоляра</a:t>
            </a:r>
            <a:r>
              <a:rPr lang="ru-RU" sz="2400" dirty="0" smtClean="0"/>
              <a:t>; </a:t>
            </a:r>
            <a:r>
              <a:rPr lang="ru-RU" sz="2400" dirty="0" err="1" smtClean="0"/>
              <a:t>д</a:t>
            </a:r>
            <a:r>
              <a:rPr lang="ru-RU" sz="2400" dirty="0" smtClean="0"/>
              <a:t>- второго </a:t>
            </a:r>
            <a:r>
              <a:rPr lang="ru-RU" sz="2400" dirty="0" err="1" smtClean="0"/>
              <a:t>премоляра</a:t>
            </a:r>
            <a:r>
              <a:rPr lang="ru-RU" sz="2400" dirty="0" smtClean="0"/>
              <a:t>; е- первого моляра ( по Курляндскому В.Ю. 1970 )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2928990" y="1600200"/>
            <a:ext cx="2214578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32" y="1857364"/>
            <a:ext cx="5067300" cy="5000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0298" y="1500174"/>
            <a:ext cx="3929090" cy="335758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2857552" y="1600200"/>
            <a:ext cx="2000264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8860" y="2428868"/>
            <a:ext cx="4000528" cy="300039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2714676" y="1600200"/>
            <a:ext cx="2071702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l"/>
            <a:r>
              <a:rPr lang="ru-RU" sz="2800" dirty="0" smtClean="0"/>
              <a:t>                          </a:t>
            </a:r>
            <a:r>
              <a:rPr lang="ru-RU" sz="3200" dirty="0" smtClean="0"/>
              <a:t>Использованная литература: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3600" dirty="0" smtClean="0"/>
              <a:t>Ортодонтия. Диагностика и лечение зубочелюстно-лицевых аномалий и деформаций: учебник</a:t>
            </a:r>
            <a:r>
              <a:rPr lang="en-US" sz="3600" dirty="0" smtClean="0"/>
              <a:t>/</a:t>
            </a:r>
            <a:r>
              <a:rPr lang="ru-RU" sz="3600" dirty="0" smtClean="0"/>
              <a:t> Л.С. </a:t>
            </a:r>
            <a:r>
              <a:rPr lang="ru-RU" sz="3600" dirty="0" err="1" smtClean="0"/>
              <a:t>Персин</a:t>
            </a:r>
            <a:r>
              <a:rPr lang="ru-RU" sz="3600" dirty="0" smtClean="0"/>
              <a:t> и др.- М.: </a:t>
            </a:r>
            <a:r>
              <a:rPr lang="ru-RU" sz="3600" dirty="0" err="1" smtClean="0"/>
              <a:t>ГЭОТАР-Медиа</a:t>
            </a:r>
            <a:r>
              <a:rPr lang="ru-RU" sz="3600" dirty="0" smtClean="0"/>
              <a:t>, 2016.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2143172" y="1600200"/>
            <a:ext cx="1214446" cy="4525963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В </a:t>
            </a:r>
            <a:r>
              <a:rPr lang="ru-RU" sz="2800" dirty="0" err="1" smtClean="0"/>
              <a:t>ортодонтических</a:t>
            </a:r>
            <a:r>
              <a:rPr lang="ru-RU" sz="2800" dirty="0" smtClean="0"/>
              <a:t> лечебных аппаратах  различают действующую и опорную части, укрепляющие и вспомогательные </a:t>
            </a:r>
            <a:r>
              <a:rPr lang="ru-RU" sz="2800" dirty="0" err="1" smtClean="0"/>
              <a:t>элелменты</a:t>
            </a:r>
            <a:r>
              <a:rPr lang="ru-RU" sz="2800" dirty="0" smtClean="0"/>
              <a:t>. Действующей частью механических аппаратов является лигатура, пружины различных модификаций, часть базиса с винтом, прилегающая к деформированному участку, резиновое кольцо. В функциональных аппаратах- наклонная плоскость, </a:t>
            </a:r>
            <a:r>
              <a:rPr lang="ru-RU" sz="2800" dirty="0" err="1" smtClean="0"/>
              <a:t>накусочная</a:t>
            </a:r>
            <a:r>
              <a:rPr lang="ru-RU" sz="2800" dirty="0" smtClean="0"/>
              <a:t> площадка и другие элементы. Для крепления съёмных аппаратов используются </a:t>
            </a:r>
            <a:r>
              <a:rPr lang="ru-RU" sz="2800" dirty="0" err="1" smtClean="0"/>
              <a:t>кламмеры</a:t>
            </a:r>
            <a:r>
              <a:rPr lang="ru-RU" sz="2800" dirty="0" smtClean="0"/>
              <a:t> различных конструкций.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2357486" y="1600200"/>
            <a:ext cx="1357322" cy="4525963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1"/>
            <a:ext cx="8229600" cy="1285859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Межзубная сепарация перед наложением </a:t>
            </a:r>
            <a:r>
              <a:rPr lang="ru-RU" sz="3200" dirty="0" err="1" smtClean="0"/>
              <a:t>ортодонтического</a:t>
            </a:r>
            <a:r>
              <a:rPr lang="ru-RU" sz="3200" dirty="0" smtClean="0"/>
              <a:t> кольца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2286048" y="1600200"/>
            <a:ext cx="1214446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86050" y="1285860"/>
            <a:ext cx="3857652" cy="5572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2011</TotalTime>
  <Words>924</Words>
  <Application>Microsoft Office PowerPoint</Application>
  <PresentationFormat>Экран (4:3)</PresentationFormat>
  <Paragraphs>70</Paragraphs>
  <Slides>74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74</vt:i4>
      </vt:variant>
    </vt:vector>
  </HeadingPairs>
  <TitlesOfParts>
    <vt:vector size="75" baseType="lpstr">
      <vt:lpstr>Тема Office</vt:lpstr>
      <vt:lpstr>Тема: Основные принципы и методы лечения аномалий и деформаций челюстно-лицевой области. Возрастные показания  к ортодонтическому лечению. Морфологические и физиологические изменения в зубочелюстной системе при ортодонтических вмешательствах.</vt:lpstr>
      <vt:lpstr>Нуждаемость в ортодонтическом лечении: В большинстве стран оценка потребности в ортодонтическом лечении проводится с помощью объективных клинических показателей ( индексов ). Кроме объективных существуют и субъективные, основанные на мнении пациентов о состоянии своего здоровья</vt:lpstr>
      <vt:lpstr>Определение степени выраженности зубочелюстных аномалий: Планирование ортодонтического лечения находится в прямой зависимости от степени выраженности аномалий и от этого зависят сроки проведения ортодонтического лечения и его степень сложности. С этой целью Зиберт и Малыгин  применили метод пятибальной оценки. Сущность метода состоит в том, что оценивают степень выраженности морфологических и функциональных нарушений и трудности их устранения, т.е. объём лечебных мероприятий. По таблице определяют объём лечебных мероприятий для нормализации формы каждого зубного ряда, исправления окклюзии, нормализации функции зубочелюстной системы. </vt:lpstr>
      <vt:lpstr>Определение степени выраженности зубочелюстных аномалий</vt:lpstr>
      <vt:lpstr>Для лечения зубочелюстных аномалий используются методы: Ортодонтический ( аппаратурный ) Хирургический Физиотерапевтический Лечебная гимнастика</vt:lpstr>
      <vt:lpstr>Ортодонтический аппаратурный метод лечения: Ортодонтичесие аппараты бывают внеротовыми, внутриротовыми. Внутриротовые аппараты по месту расположения бывают одно- и двучелюстные, а также межчелюстные. В зависимости от способа крепления их делят на съёмные и несъёмные. В зависимости от вида конструкции различают пластиночные, дуговые, блоковые, каркасные. Аппараты бывают профилактические и лечебные. Лечебные подразделяются на механичесого, функционального, комбинированного действия, а также моноблоковые и активаторы. Аппараты функционального действия подразделяются на функционально-направляющие и функционально-действующие.  Аппараты комбинированного действия сочетают в себе источники нагрузки механических и функциональных аппаратов.</vt:lpstr>
      <vt:lpstr>Вопрос о количественном значении необходимой для ортодонтического лечения силы впервые в эксперименте на животных решил Шварц. Он установил, что ортодонтическое давление не должно превышать капиллярное ( 20-26 г/см2). Оптимальным является давление от 20 до 50 г/см2. При нагрузке 67 г/см2 обнаруживается травматическое сдавление пародонта.</vt:lpstr>
      <vt:lpstr>В ортодонтических лечебных аппаратах  различают действующую и опорную части, укрепляющие и вспомогательные элелменты. Действующей частью механических аппаратов является лигатура, пружины различных модификаций, часть базиса с винтом, прилегающая к деформированному участку, резиновое кольцо. В функциональных аппаратах- наклонная плоскость, накусочная площадка и другие элементы. Для крепления съёмных аппаратов используются кламмеры различных конструкций.</vt:lpstr>
      <vt:lpstr>Межзубная сепарация перед наложением ортодонтического кольца</vt:lpstr>
      <vt:lpstr>Дополнительные элементы ортодонтических аппаратов: а- крючок; б- штанга; в- трубка; г- касательная</vt:lpstr>
      <vt:lpstr>Существуют возрастные показания к использованию аппаратов: до 12 лет применяют, как правило, пластиночные аппараты, а после окончания формирования корней опорных зубов- любые аппараты.</vt:lpstr>
      <vt:lpstr>Подбородочная праща с шейным упором или головной шапочкой. Лечение мезиальной окклюзии зубных рядов, обусловленной чрезмерным развитием нижней челюсти</vt:lpstr>
      <vt:lpstr>Слайд 13</vt:lpstr>
      <vt:lpstr>Расширяющая пластинка на верхнюю челюсть. Трансверзальное расширение зубного ряда</vt:lpstr>
      <vt:lpstr>Трансверзальное  расширение зубного ряда  в области моляров</vt:lpstr>
      <vt:lpstr>Пластинка на верхнюю челюсть с секторальным распилом для перемещения одного зуба или группы зубов</vt:lpstr>
      <vt:lpstr>Пластинка на верхнюю челюсть для трансверзального расширения переднего участка верхнего зубного ряда</vt:lpstr>
      <vt:lpstr>Пластинка на верхнюю челюсть с секторальным распилом для перемещения верхних передних зубов в губном направлении</vt:lpstr>
      <vt:lpstr>Пластинка на верхнюю челюсть с секторальным распилом для дистального перемещения боковых зубов</vt:lpstr>
      <vt:lpstr>Пластинка на верхнюю челюсть с двумя винтами и тремя секторальными распилами</vt:lpstr>
      <vt:lpstr>Пластинка на верхнюю челюсть для одновременного расширения зубного ряда в трансверзальной и сагиттальной плоскости. Применение винта Бертони</vt:lpstr>
      <vt:lpstr>Расширяющая пластинка с пружиной Коффина</vt:lpstr>
      <vt:lpstr>Вестибулярная дуга с крючком и кламмер Адамса с кнопкой. Вестибулярная дуга с М-образным изгибом ( а ) и горизонтально направленным изгибом ( б )</vt:lpstr>
      <vt:lpstr>Слайд 24</vt:lpstr>
      <vt:lpstr>Слайд 25</vt:lpstr>
      <vt:lpstr>Слайд 26</vt:lpstr>
      <vt:lpstr>Пластина с рукообразными пружинами</vt:lpstr>
      <vt:lpstr>Ортодонтические кламмеры: а- кламмер Адамса; б- стреловидный кламмер Шварца; в- круглый кламмер; г- пуговчатый кламмер</vt:lpstr>
      <vt:lpstr>Аппаратом следует пользоваться  после прихода из школы и в ночное время, но не в школе и не во время еды. Время пользования аппаратом должно составлять примерно 15 часов в сутки. Ребенок самостоятельно активирует винт и пружины 2 раза в неделю. </vt:lpstr>
      <vt:lpstr>Эджуайз-техника ( брекет-система )</vt:lpstr>
      <vt:lpstr>В элементную базу эджуайз-техники входят замковые приспособления-брекеты, щечные и небные трубки, проволочные ортодонтические дуги круглого, квадратного и прямоугольного сечения, дополнительные элементы в виде пружин, эластичных колец и цепочек.</vt:lpstr>
      <vt:lpstr>Конструкция брекета</vt:lpstr>
      <vt:lpstr>Аппарат SWT ( техника прямой дуги ) Эндрюса</vt:lpstr>
      <vt:lpstr>Слайд 34</vt:lpstr>
      <vt:lpstr>Пластинка на верхнюю челюсть с наклонной плоскостью, вестибулярной дугой и П-образными изгибами</vt:lpstr>
      <vt:lpstr>Правильное формирование накусочной площадки ( слева ) и капюшона ( справа ) при изготовлении пластиночного аппарата на верхнюю челюсть</vt:lpstr>
      <vt:lpstr>Аппарат Твин блок</vt:lpstr>
      <vt:lpstr>Схематическое изображение расширяющего аппарата на верхнюю челюсть с окклюзионными накладками.  Аппарат Хаса</vt:lpstr>
      <vt:lpstr>Аппарат Брюкля и схема его действия</vt:lpstr>
      <vt:lpstr>Моноблок Андрезена-Гойпля</vt:lpstr>
      <vt:lpstr>Аппарат Персина для лечения дистальной окклюзии</vt:lpstr>
      <vt:lpstr>Аппарат Персина для лечения дистальной окклюзии</vt:lpstr>
      <vt:lpstr>Регулятор функции Френкеля 1 типа</vt:lpstr>
      <vt:lpstr>Регулятор функции Френкеля 2 типа</vt:lpstr>
      <vt:lpstr>Регулятор функции Френкеля 2 типа</vt:lpstr>
      <vt:lpstr>Регулятор функции Френкеля 3 типа</vt:lpstr>
      <vt:lpstr>Слайд 47</vt:lpstr>
      <vt:lpstr>Компьютерное моделирование элайнеров</vt:lpstr>
      <vt:lpstr>Ретенционные аппараты- используют для закрепления результатов аппаратурного лечения и предупреждения рецидивов. Бывают съёмными и несъёмными.</vt:lpstr>
      <vt:lpstr>Ретенционный аппарат. Пластинка на верхнюю челюсть с вестибулярной дугой и кламмерами Адамса</vt:lpstr>
      <vt:lpstr>Ретейнер ОСАМУ</vt:lpstr>
      <vt:lpstr>Ретейнер, выполненный из проволоки твистфлекс</vt:lpstr>
      <vt:lpstr>Вестибулярная пластинка</vt:lpstr>
      <vt:lpstr>Слайд 54</vt:lpstr>
      <vt:lpstr>Слайд 55</vt:lpstr>
      <vt:lpstr>Слайд 56</vt:lpstr>
      <vt:lpstr>Слайд 57</vt:lpstr>
      <vt:lpstr>Хирургические методы лечения</vt:lpstr>
      <vt:lpstr>Короткая уздечка языка </vt:lpstr>
      <vt:lpstr>Пластика уздечки языка</vt:lpstr>
      <vt:lpstr>Состояние слизистой оболочки ( на вторые сутки ) после пластики преддверия рта по методу Вашкевича-Пекуса </vt:lpstr>
      <vt:lpstr>Ретенированный зуб</vt:lpstr>
      <vt:lpstr>          Физиотерапевтические методы лечения: 1) Гальванизация и лекарственный электрофорез. 2) Ультразвуковая терапия стоматологических заболеваний. 3) Гидротерапия. 4) Парафинотерапия. 5) Массаж. 6) Электрофорез с препаратом гиалуронидазного действия.</vt:lpstr>
      <vt:lpstr>Схематическое изображение зоны давления ( 1 ) и зоны натяжения ( 2 ) при корпусном горизонтальном перемещении зуба</vt:lpstr>
      <vt:lpstr>Резорбция ( 1 ) и построение ( 2 ) новой костной ткани</vt:lpstr>
      <vt:lpstr>Схематическое изображение биомеханики ортодонтического горизонтального перемещения зубов; нагрузка в области корня зуба при наклонно-вращательном перемещении. Зоны давления- плюс; зоны натяжения- минус. Стрелки указывают на направление действия силы и перемещения зуба</vt:lpstr>
      <vt:lpstr>Схематическое изображение биомофологии зубоальвеолярного удлинения зубов. Построение кости на стенке альвеолы происходит вследствие образовавшейся тяги ( красный цвет ). Стрелка указывает направление действующей силы</vt:lpstr>
      <vt:lpstr>Схематическое изображение биоморфологии погружения зуба в альвеолу. Резорбция стенки альвеолы происходит вследствие характерных условий зоны давления. Стрелка указывает направление действия силы</vt:lpstr>
      <vt:lpstr>Обзорный микрофото снимок поворота однокорневого зуба: а- поперечный разрез на уровне шейки зуба. Волокна натянуты, как будто обмотаны вокруг корня. Стрелки указывают направление поворота зуба.  Б- участок в большем увеличении. Периодонтальные волокна натянуты</vt:lpstr>
      <vt:lpstr>Поперечный разрез зуба в середине длины корня. Обнаруживается перестройка тканей на стенке альвеолы и в зубе</vt:lpstr>
      <vt:lpstr>Схематическое изображение на модели нижней челюсти из эпоксидной смолы расположения и количества полос напряжения при нагрузке: а- центрального резца; б- бокового резца; в- клыка; г- первого премоляра; д- второго премоляра; е- первого моляра ( по Курляндскому В.Ю. 1970 )</vt:lpstr>
      <vt:lpstr>Слайд 72</vt:lpstr>
      <vt:lpstr>Слайд 73</vt:lpstr>
      <vt:lpstr>                          Использованная литература: Ортодонтия. Диагностика и лечение зубочелюстно-лицевых аномалий и деформаций: учебник/ Л.С. Персин и др.- М.: ГЭОТАР-Медиа, 2016.</vt:lpstr>
    </vt:vector>
  </TitlesOfParts>
  <Company>1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Определение степени выраженности зубочелюстных аномалий</dc:title>
  <dc:creator>1</dc:creator>
  <cp:lastModifiedBy>1</cp:lastModifiedBy>
  <cp:revision>4</cp:revision>
  <dcterms:created xsi:type="dcterms:W3CDTF">2020-02-24T17:25:00Z</dcterms:created>
  <dcterms:modified xsi:type="dcterms:W3CDTF">2020-03-17T19:23:45Z</dcterms:modified>
</cp:coreProperties>
</file>